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9" r:id="rId7"/>
    <p:sldId id="268" r:id="rId8"/>
    <p:sldId id="267" r:id="rId9"/>
    <p:sldId id="261" r:id="rId10"/>
    <p:sldId id="266" r:id="rId11"/>
    <p:sldId id="265" r:id="rId12"/>
    <p:sldId id="264" r:id="rId13"/>
    <p:sldId id="262" r:id="rId14"/>
    <p:sldId id="263" r:id="rId15"/>
    <p:sldId id="271" r:id="rId16"/>
    <p:sldId id="272" r:id="rId17"/>
  </p:sldIdLst>
  <p:sldSz cx="18288000" cy="10287000"/>
  <p:notesSz cx="6858000" cy="9144000"/>
  <p:embeddedFontLst>
    <p:embeddedFont>
      <p:font typeface="Canva Sans" panose="020B0604020202020204" charset="0"/>
      <p:regular r:id="rId18"/>
    </p:embeddedFont>
    <p:embeddedFont>
      <p:font typeface="Codec Pro ExtraBold" panose="020B0604020202020204" charset="0"/>
      <p:regular r:id="rId19"/>
    </p:embeddedFont>
    <p:embeddedFont>
      <p:font typeface="Lato 1" panose="020B0604020202020204" charset="0"/>
      <p:regular r:id="rId20"/>
    </p:embeddedFont>
    <p:embeddedFont>
      <p:font typeface="Lato 2 Bold" panose="020B0604020202020204" charset="0"/>
      <p:regular r:id="rId21"/>
    </p:embeddedFont>
    <p:embeddedFont>
      <p:font typeface="Lato 2 Heavy" panose="020B0604020202020204" charset="0"/>
      <p:regular r:id="rId22"/>
    </p:embeddedFont>
    <p:embeddedFont>
      <p:font typeface="Tahoma" panose="020B0604030504040204" pitchFamily="34" charset="0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12" autoAdjust="0"/>
    <p:restoredTop sz="94061" autoAdjust="0"/>
  </p:normalViewPr>
  <p:slideViewPr>
    <p:cSldViewPr>
      <p:cViewPr varScale="1">
        <p:scale>
          <a:sx n="43" d="100"/>
          <a:sy n="43" d="100"/>
        </p:scale>
        <p:origin x="780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9.jp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03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52820" y="1080129"/>
            <a:ext cx="10896980" cy="7680936"/>
          </a:xfrm>
          <a:custGeom>
            <a:avLst/>
            <a:gdLst/>
            <a:ahLst/>
            <a:cxnLst/>
            <a:rect l="l" t="t" r="r" b="b"/>
            <a:pathLst>
              <a:path w="8727621" h="7743780">
                <a:moveTo>
                  <a:pt x="0" y="0"/>
                </a:moveTo>
                <a:lnTo>
                  <a:pt x="8727621" y="0"/>
                </a:lnTo>
                <a:lnTo>
                  <a:pt x="8727621" y="7743780"/>
                </a:lnTo>
                <a:lnTo>
                  <a:pt x="0" y="7743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 flipV="1">
            <a:off x="838200" y="8522665"/>
            <a:ext cx="0" cy="983543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291953" y="8389303"/>
            <a:ext cx="7547247" cy="167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Lato 1"/>
                <a:ea typeface="Lato 1"/>
                <a:cs typeface="Lato 1"/>
                <a:sym typeface="Lato 1"/>
              </a:rPr>
              <a:t>CAI1_DAT1_G10d </a:t>
            </a:r>
          </a:p>
          <a:p>
            <a:pPr algn="l"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Lato 1"/>
                <a:ea typeface="Lato 1"/>
                <a:cs typeface="Lato 1"/>
                <a:sym typeface="Lato 1"/>
              </a:rPr>
              <a:t>DATA STARS TEAM</a:t>
            </a:r>
          </a:p>
          <a:p>
            <a:pPr algn="l">
              <a:lnSpc>
                <a:spcPts val="4480"/>
              </a:lnSpc>
            </a:pPr>
            <a:endParaRPr lang="en-US" sz="3200" dirty="0">
              <a:solidFill>
                <a:srgbClr val="FFFFFF"/>
              </a:solidFill>
              <a:latin typeface="Lato 1"/>
              <a:ea typeface="Lato 1"/>
              <a:cs typeface="Lato 1"/>
              <a:sym typeface="Lato 1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71600" y="1007931"/>
            <a:ext cx="5206113" cy="1057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56"/>
              </a:lnSpc>
            </a:pPr>
            <a:r>
              <a:rPr lang="en-US" sz="7380" b="1" spc="501" dirty="0">
                <a:solidFill>
                  <a:srgbClr val="FFFFFF"/>
                </a:solidFill>
                <a:latin typeface="Lato 2 Heavy"/>
                <a:ea typeface="Lato 2 Heavy"/>
                <a:cs typeface="Lato 2 Heavy"/>
                <a:sym typeface="Lato 2 Heavy"/>
              </a:rPr>
              <a:t>Bike sales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6800" y="2093361"/>
            <a:ext cx="6184166" cy="6168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14"/>
              </a:lnSpc>
            </a:pPr>
            <a:r>
              <a:rPr lang="en-US" sz="3200" spc="301" dirty="0">
                <a:solidFill>
                  <a:srgbClr val="FE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Graduation project  2024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47800" y="3795627"/>
            <a:ext cx="4769437" cy="3468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5"/>
              </a:lnSpc>
            </a:pPr>
            <a:r>
              <a:rPr lang="en-US" sz="3600" b="1" u="sng" spc="14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Presented By</a:t>
            </a:r>
            <a:r>
              <a:rPr lang="en-US" sz="2803" b="1" u="sng" spc="14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  <a:p>
            <a:pPr algn="ctr">
              <a:lnSpc>
                <a:spcPts val="3925"/>
              </a:lnSpc>
            </a:pPr>
            <a:r>
              <a:rPr lang="en-US" sz="2803" spc="14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803" spc="14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nva Sans"/>
              </a:rPr>
              <a:t>Ebrahim Magdy </a:t>
            </a:r>
          </a:p>
          <a:p>
            <a:pPr algn="ctr">
              <a:lnSpc>
                <a:spcPts val="3925"/>
              </a:lnSpc>
            </a:pPr>
            <a:r>
              <a:rPr lang="en-US" sz="2803" spc="14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nva Sans"/>
              </a:rPr>
              <a:t>Dina Hani</a:t>
            </a:r>
          </a:p>
          <a:p>
            <a:pPr algn="ctr">
              <a:lnSpc>
                <a:spcPts val="3925"/>
              </a:lnSpc>
            </a:pPr>
            <a:r>
              <a:rPr lang="en-US" sz="2803" spc="14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nva Sans"/>
              </a:rPr>
              <a:t>Mai Mohamed</a:t>
            </a:r>
          </a:p>
          <a:p>
            <a:pPr algn="ctr">
              <a:lnSpc>
                <a:spcPts val="3925"/>
              </a:lnSpc>
            </a:pPr>
            <a:r>
              <a:rPr lang="en-US" sz="2803" spc="14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nva Sans"/>
              </a:rPr>
              <a:t>Alaa </a:t>
            </a:r>
            <a:r>
              <a:rPr lang="en-US" sz="2803" spc="14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nva Sans"/>
              </a:rPr>
              <a:t>Sadek</a:t>
            </a:r>
            <a:endParaRPr lang="en-US" sz="2803" spc="140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Canva Sans"/>
            </a:endParaRPr>
          </a:p>
          <a:p>
            <a:pPr algn="ctr">
              <a:lnSpc>
                <a:spcPts val="3925"/>
              </a:lnSpc>
            </a:pPr>
            <a:r>
              <a:rPr lang="en-US" sz="2803" spc="14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nva Sans"/>
              </a:rPr>
              <a:t>Amr Zakaria </a:t>
            </a:r>
          </a:p>
          <a:p>
            <a:pPr algn="ctr">
              <a:lnSpc>
                <a:spcPts val="3925"/>
              </a:lnSpc>
            </a:pPr>
            <a:r>
              <a:rPr lang="en-US" sz="2803" spc="14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nva Sans"/>
              </a:rPr>
              <a:t>Mina Nabil</a:t>
            </a:r>
          </a:p>
        </p:txBody>
      </p:sp>
      <p:pic>
        <p:nvPicPr>
          <p:cNvPr id="14" name="Graphic 13" descr="A bicycle">
            <a:extLst>
              <a:ext uri="{FF2B5EF4-FFF2-40B4-BE49-F238E27FC236}">
                <a16:creationId xmlns:a16="http://schemas.microsoft.com/office/drawing/2014/main" id="{DFD09C55-BFE4-2B5D-DE45-D569F3E82B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3600" y="4945250"/>
            <a:ext cx="6036281" cy="6036281"/>
          </a:xfrm>
          <a:prstGeom prst="rect">
            <a:avLst/>
          </a:prstGeom>
        </p:spPr>
      </p:pic>
      <p:pic>
        <p:nvPicPr>
          <p:cNvPr id="4" name="Picture 3" descr="A logo for a college&#10;&#10;Description automatically generated">
            <a:extLst>
              <a:ext uri="{FF2B5EF4-FFF2-40B4-BE49-F238E27FC236}">
                <a16:creationId xmlns:a16="http://schemas.microsoft.com/office/drawing/2014/main" id="{0508D6D1-AF6F-8310-7970-95C12F760FD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3960" y="147892"/>
            <a:ext cx="3222907" cy="3208771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3" name="Picture 12" descr="A close-up of logos&#10;&#10;Description automatically generated">
            <a:extLst>
              <a:ext uri="{FF2B5EF4-FFF2-40B4-BE49-F238E27FC236}">
                <a16:creationId xmlns:a16="http://schemas.microsoft.com/office/drawing/2014/main" id="{F492E9DD-1FA8-6D6E-9305-8AB609618C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980" y="264476"/>
            <a:ext cx="5489532" cy="2942389"/>
          </a:xfrm>
          <a:prstGeom prst="rect">
            <a:avLst/>
          </a:prstGeom>
        </p:spPr>
      </p:pic>
      <p:sp>
        <p:nvSpPr>
          <p:cNvPr id="16" name="TextBox 8">
            <a:extLst>
              <a:ext uri="{FF2B5EF4-FFF2-40B4-BE49-F238E27FC236}">
                <a16:creationId xmlns:a16="http://schemas.microsoft.com/office/drawing/2014/main" id="{BB1E1E30-82D8-1534-AB0C-DE13F94338E5}"/>
              </a:ext>
            </a:extLst>
          </p:cNvPr>
          <p:cNvSpPr txBox="1"/>
          <p:nvPr/>
        </p:nvSpPr>
        <p:spPr>
          <a:xfrm>
            <a:off x="8013973" y="4257807"/>
            <a:ext cx="8821976" cy="10575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56"/>
              </a:lnSpc>
            </a:pPr>
            <a:r>
              <a:rPr lang="en-US" sz="738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Lato 2 Heavy"/>
                <a:ea typeface="Lato 2 Heavy"/>
                <a:cs typeface="Lato 2 Heavy"/>
                <a:sym typeface="Lato 2 Heavy"/>
              </a:rPr>
              <a:t>Eng. </a:t>
            </a:r>
            <a:r>
              <a:rPr lang="en-US" sz="738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Lato 2 Heavy"/>
                <a:ea typeface="Lato 2 Heavy"/>
                <a:cs typeface="Lato 2 Heavy"/>
                <a:sym typeface="Lato 2 Heavy"/>
              </a:rPr>
              <a:t>Menna</a:t>
            </a:r>
            <a:r>
              <a:rPr lang="en-US" sz="738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Lato 2 Heavy"/>
                <a:ea typeface="Lato 2 Heavy"/>
                <a:cs typeface="Lato 2 Heavy"/>
                <a:sym typeface="Lato 2 Heavy"/>
              </a:rPr>
              <a:t> Selim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-27747" y="0"/>
            <a:ext cx="4523547" cy="10287000"/>
          </a:xfrm>
          <a:prstGeom prst="rect">
            <a:avLst/>
          </a:prstGeom>
          <a:solidFill>
            <a:srgbClr val="BD031C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665B478-0F3C-FCE0-9014-2C586E918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0"/>
            <a:ext cx="13792200" cy="10287000"/>
          </a:xfrm>
          <a:prstGeom prst="rect">
            <a:avLst/>
          </a:prstGeom>
        </p:spPr>
      </p:pic>
      <p:grpSp>
        <p:nvGrpSpPr>
          <p:cNvPr id="10" name="Group 6">
            <a:extLst>
              <a:ext uri="{FF2B5EF4-FFF2-40B4-BE49-F238E27FC236}">
                <a16:creationId xmlns:a16="http://schemas.microsoft.com/office/drawing/2014/main" id="{EE2929C2-1092-826A-752E-38885A0F816C}"/>
              </a:ext>
            </a:extLst>
          </p:cNvPr>
          <p:cNvGrpSpPr/>
          <p:nvPr/>
        </p:nvGrpSpPr>
        <p:grpSpPr>
          <a:xfrm>
            <a:off x="474388" y="1104900"/>
            <a:ext cx="3945213" cy="8146440"/>
            <a:chOff x="-6429" y="0"/>
            <a:chExt cx="7207927" cy="6295128"/>
          </a:xfrm>
        </p:grpSpPr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180E3CC6-75CE-71DC-25B1-6CDE19E5B5DB}"/>
                </a:ext>
              </a:extLst>
            </p:cNvPr>
            <p:cNvSpPr txBox="1"/>
            <p:nvPr/>
          </p:nvSpPr>
          <p:spPr>
            <a:xfrm>
              <a:off x="0" y="0"/>
              <a:ext cx="7201498" cy="1483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920"/>
                </a:lnSpc>
              </a:pPr>
              <a:r>
                <a:rPr lang="en-US" sz="5400" b="1" dirty="0">
                  <a:solidFill>
                    <a:srgbClr val="FFFFFF"/>
                  </a:solidFill>
                  <a:latin typeface="Lato 2 Heavy"/>
                  <a:ea typeface="Lato 2 Heavy"/>
                  <a:cs typeface="Lato 2 Heavy"/>
                  <a:sym typeface="Lato 2 Heavy"/>
                </a:rPr>
                <a:t>Customer</a:t>
              </a:r>
              <a:r>
                <a:rPr lang="en-US" sz="4800" b="1" dirty="0">
                  <a:solidFill>
                    <a:srgbClr val="FFFFFF"/>
                  </a:solidFill>
                  <a:latin typeface="Lato 2 Heavy"/>
                  <a:ea typeface="Lato 2 Heavy"/>
                  <a:cs typeface="Lato 2 Heavy"/>
                  <a:sym typeface="Lato 2 Heavy"/>
                </a:rPr>
                <a:t> </a:t>
              </a:r>
              <a:r>
                <a:rPr lang="en-US" sz="5400" b="1" dirty="0">
                  <a:solidFill>
                    <a:srgbClr val="FFFFFF"/>
                  </a:solidFill>
                  <a:latin typeface="Lato 2 Heavy"/>
                  <a:ea typeface="Lato 2 Heavy"/>
                  <a:cs typeface="Lato 2 Heavy"/>
                  <a:sym typeface="Lato 2 Heavy"/>
                </a:rPr>
                <a:t>transactions</a:t>
              </a:r>
              <a:r>
                <a:rPr lang="en-US" sz="4800" b="1" dirty="0">
                  <a:solidFill>
                    <a:srgbClr val="FFFFFF"/>
                  </a:solidFill>
                  <a:latin typeface="Lato 2 Heavy"/>
                  <a:ea typeface="Lato 2 Heavy"/>
                  <a:cs typeface="Lato 2 Heavy"/>
                  <a:sym typeface="Lato 2 Heavy"/>
                </a:rPr>
                <a:t> </a:t>
              </a: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B563D8F3-38F7-010A-1F93-A6629D01DD44}"/>
                </a:ext>
              </a:extLst>
            </p:cNvPr>
            <p:cNvSpPr txBox="1"/>
            <p:nvPr/>
          </p:nvSpPr>
          <p:spPr>
            <a:xfrm>
              <a:off x="-6429" y="1589848"/>
              <a:ext cx="6366187" cy="47052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80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Lato 1"/>
                  <a:ea typeface="Lato 1"/>
                  <a:cs typeface="Lato 1"/>
                  <a:sym typeface="Lato 1"/>
                </a:rPr>
                <a:t>Moving to customer analysis, showing and analyzing the transactions made by customers, the most buying, most spending, also how loyal our customer is.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6597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0" y="38100"/>
            <a:ext cx="4363810" cy="10287000"/>
          </a:xfrm>
          <a:prstGeom prst="rect">
            <a:avLst/>
          </a:prstGeom>
          <a:solidFill>
            <a:srgbClr val="BD031C"/>
          </a:solidFill>
        </p:spPr>
        <p:txBody>
          <a:bodyPr/>
          <a:lstStyle/>
          <a:p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5CB71C5-4905-0D57-99AE-0099D0E3D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810" y="0"/>
            <a:ext cx="13924190" cy="10287000"/>
          </a:xfrm>
          <a:prstGeom prst="rect">
            <a:avLst/>
          </a:prstGeom>
        </p:spPr>
      </p:pic>
      <p:grpSp>
        <p:nvGrpSpPr>
          <p:cNvPr id="10" name="Group 6">
            <a:extLst>
              <a:ext uri="{FF2B5EF4-FFF2-40B4-BE49-F238E27FC236}">
                <a16:creationId xmlns:a16="http://schemas.microsoft.com/office/drawing/2014/main" id="{93FF5B32-6776-BA20-6148-0279BA7F4859}"/>
              </a:ext>
            </a:extLst>
          </p:cNvPr>
          <p:cNvGrpSpPr/>
          <p:nvPr/>
        </p:nvGrpSpPr>
        <p:grpSpPr>
          <a:xfrm>
            <a:off x="439659" y="1104900"/>
            <a:ext cx="3979942" cy="9066791"/>
            <a:chOff x="-69880" y="0"/>
            <a:chExt cx="7271378" cy="6262904"/>
          </a:xfrm>
        </p:grpSpPr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54798223-DE23-5049-1FA9-D84A83D6AB4A}"/>
                </a:ext>
              </a:extLst>
            </p:cNvPr>
            <p:cNvSpPr txBox="1"/>
            <p:nvPr/>
          </p:nvSpPr>
          <p:spPr>
            <a:xfrm>
              <a:off x="0" y="0"/>
              <a:ext cx="7201498" cy="13995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920"/>
                </a:lnSpc>
              </a:pPr>
              <a:r>
                <a:rPr lang="en-GB" sz="6600" b="1" dirty="0">
                  <a:solidFill>
                    <a:srgbClr val="FFFFFF"/>
                  </a:solidFill>
                  <a:latin typeface="Lato 2 Heavy"/>
                  <a:ea typeface="Lato 2 Heavy"/>
                  <a:cs typeface="Lato 2 Heavy"/>
                  <a:sym typeface="Lato 2 Heavy"/>
                </a:rPr>
                <a:t>O</a:t>
              </a:r>
              <a:r>
                <a:rPr lang="en-US" sz="6600" b="1" dirty="0" err="1">
                  <a:solidFill>
                    <a:srgbClr val="FFFFFF"/>
                  </a:solidFill>
                  <a:latin typeface="Lato 2 Heavy"/>
                  <a:ea typeface="Lato 2 Heavy"/>
                  <a:cs typeface="Lato 2 Heavy"/>
                  <a:sym typeface="Lato 2 Heavy"/>
                </a:rPr>
                <a:t>ur</a:t>
              </a:r>
              <a:r>
                <a:rPr lang="en-US" sz="6600" b="1" dirty="0">
                  <a:solidFill>
                    <a:srgbClr val="FFFFFF"/>
                  </a:solidFill>
                  <a:latin typeface="Lato 2 Heavy"/>
                  <a:ea typeface="Lato 2 Heavy"/>
                  <a:cs typeface="Lato 2 Heavy"/>
                  <a:sym typeface="Lato 2 Heavy"/>
                </a:rPr>
                <a:t> Stores</a:t>
              </a: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804A8EEA-40C8-05DE-57A2-830C30CD659B}"/>
                </a:ext>
              </a:extLst>
            </p:cNvPr>
            <p:cNvSpPr txBox="1"/>
            <p:nvPr/>
          </p:nvSpPr>
          <p:spPr>
            <a:xfrm>
              <a:off x="-69880" y="1631694"/>
              <a:ext cx="6366188" cy="46312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80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Lato 1"/>
                  <a:ea typeface="Lato 1"/>
                  <a:cs typeface="Lato 1"/>
                  <a:sym typeface="Lato 1"/>
                </a:rPr>
                <a:t>Comparing the performance of our stores based on previously defined KPIs such as:</a:t>
              </a:r>
            </a:p>
            <a:p>
              <a:pPr algn="l">
                <a:lnSpc>
                  <a:spcPts val="480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Lato 1"/>
                  <a:ea typeface="Lato 1"/>
                  <a:cs typeface="Lato 1"/>
                  <a:sym typeface="Lato 1"/>
                </a:rPr>
                <a:t>1-Customers attracted</a:t>
              </a:r>
            </a:p>
            <a:p>
              <a:pPr algn="l">
                <a:lnSpc>
                  <a:spcPts val="480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Lato 1"/>
                  <a:ea typeface="Lato 1"/>
                  <a:cs typeface="Lato 1"/>
                  <a:sym typeface="Lato 1"/>
                </a:rPr>
                <a:t>2-Itmes Sold</a:t>
              </a:r>
            </a:p>
            <a:p>
              <a:pPr algn="l">
                <a:lnSpc>
                  <a:spcPts val="480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Lato 1"/>
                  <a:ea typeface="Lato 1"/>
                  <a:cs typeface="Lato 1"/>
                  <a:sym typeface="Lato 1"/>
                </a:rPr>
                <a:t>3-Orders Made</a:t>
              </a:r>
            </a:p>
            <a:p>
              <a:pPr algn="l">
                <a:lnSpc>
                  <a:spcPts val="480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Lato 1"/>
                  <a:ea typeface="Lato 1"/>
                  <a:cs typeface="Lato 1"/>
                  <a:sym typeface="Lato 1"/>
                </a:rPr>
                <a:t>4-Revenues Generated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5085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0" y="0"/>
            <a:ext cx="4363810" cy="10287000"/>
          </a:xfrm>
          <a:prstGeom prst="rect">
            <a:avLst/>
          </a:prstGeom>
          <a:solidFill>
            <a:srgbClr val="BD031C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-4363811" y="5476920"/>
            <a:ext cx="8727621" cy="7743780"/>
          </a:xfrm>
          <a:custGeom>
            <a:avLst/>
            <a:gdLst/>
            <a:ahLst/>
            <a:cxnLst/>
            <a:rect l="l" t="t" r="r" b="b"/>
            <a:pathLst>
              <a:path w="8727621" h="7743780">
                <a:moveTo>
                  <a:pt x="0" y="0"/>
                </a:moveTo>
                <a:lnTo>
                  <a:pt x="8727622" y="0"/>
                </a:lnTo>
                <a:lnTo>
                  <a:pt x="8727622" y="7743780"/>
                </a:lnTo>
                <a:lnTo>
                  <a:pt x="0" y="77437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6F5D9B8D-DE16-A81D-B88F-BC47568C36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810" y="0"/>
            <a:ext cx="13924191" cy="10287000"/>
          </a:xfrm>
          <a:prstGeom prst="rect">
            <a:avLst/>
          </a:prstGeom>
        </p:spPr>
      </p:pic>
      <p:grpSp>
        <p:nvGrpSpPr>
          <p:cNvPr id="5" name="Group 6">
            <a:extLst>
              <a:ext uri="{FF2B5EF4-FFF2-40B4-BE49-F238E27FC236}">
                <a16:creationId xmlns:a16="http://schemas.microsoft.com/office/drawing/2014/main" id="{750FC8A6-6B5D-337E-CF06-F261E9753471}"/>
              </a:ext>
            </a:extLst>
          </p:cNvPr>
          <p:cNvGrpSpPr/>
          <p:nvPr/>
        </p:nvGrpSpPr>
        <p:grpSpPr>
          <a:xfrm>
            <a:off x="96609" y="771570"/>
            <a:ext cx="4267201" cy="9410700"/>
            <a:chOff x="-696633" y="-176650"/>
            <a:chExt cx="7796201" cy="7272080"/>
          </a:xfrm>
        </p:grpSpPr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532DD15D-03C5-B8C3-AAE2-A458CC580E36}"/>
                </a:ext>
              </a:extLst>
            </p:cNvPr>
            <p:cNvSpPr txBox="1"/>
            <p:nvPr/>
          </p:nvSpPr>
          <p:spPr>
            <a:xfrm>
              <a:off x="-696633" y="-176650"/>
              <a:ext cx="7796201" cy="14713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7920"/>
                </a:lnSpc>
              </a:pPr>
              <a:r>
                <a:rPr lang="en-US" sz="5400" b="1" dirty="0">
                  <a:solidFill>
                    <a:srgbClr val="FFFFFF"/>
                  </a:solidFill>
                  <a:latin typeface="Lato 2 Heavy"/>
                  <a:ea typeface="Lato 2 Heavy"/>
                  <a:cs typeface="Lato 2 Heavy"/>
                  <a:sym typeface="Lato 2 Heavy"/>
                </a:rPr>
                <a:t>Staff Performance</a:t>
              </a: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231660A3-AEE7-BBC0-2730-54D9C7A6D2A3}"/>
                </a:ext>
              </a:extLst>
            </p:cNvPr>
            <p:cNvSpPr txBox="1"/>
            <p:nvPr/>
          </p:nvSpPr>
          <p:spPr>
            <a:xfrm>
              <a:off x="-696633" y="1438818"/>
              <a:ext cx="6366187" cy="56566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800"/>
                </a:lnSpc>
              </a:pPr>
              <a:r>
                <a:rPr lang="en-GB" sz="3200" dirty="0">
                  <a:solidFill>
                    <a:srgbClr val="FFFFFF"/>
                  </a:solidFill>
                  <a:latin typeface="Lato 1"/>
                  <a:ea typeface="Lato 1"/>
                  <a:cs typeface="Lato 1"/>
                  <a:sym typeface="Lato 1"/>
                </a:rPr>
                <a:t>Defining our top-rated Employees through selling rate, deals made, revenues generated, also a glance over time to track the contribution for every person to the success  achieved.</a:t>
              </a:r>
              <a:endParaRPr lang="en-US" sz="3200" dirty="0">
                <a:solidFill>
                  <a:srgbClr val="FFFFFF"/>
                </a:solidFill>
                <a:latin typeface="Lato 1"/>
                <a:ea typeface="Lato 1"/>
                <a:cs typeface="Lato 1"/>
                <a:sym typeface="Lato 1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7204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-1" y="0"/>
            <a:ext cx="4419601" cy="10287000"/>
          </a:xfrm>
          <a:prstGeom prst="rect">
            <a:avLst/>
          </a:prstGeom>
          <a:solidFill>
            <a:srgbClr val="BD031C"/>
          </a:solidFill>
        </p:spPr>
        <p:txBody>
          <a:bodyPr/>
          <a:lstStyle/>
          <a:p>
            <a:endParaRPr lang="en-US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92A5B307-FCDD-F6EB-42C5-2E6F2DB69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1" y="0"/>
            <a:ext cx="13868400" cy="10286999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76109B4C-B48C-23B8-626C-F1C1C654F1AD}"/>
              </a:ext>
            </a:extLst>
          </p:cNvPr>
          <p:cNvGrpSpPr/>
          <p:nvPr/>
        </p:nvGrpSpPr>
        <p:grpSpPr>
          <a:xfrm>
            <a:off x="467553" y="1104900"/>
            <a:ext cx="3952048" cy="8482419"/>
            <a:chOff x="-18917" y="0"/>
            <a:chExt cx="7220415" cy="6554754"/>
          </a:xfrm>
        </p:grpSpPr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36FD9AE3-31B1-8753-C1D7-735B75F2731B}"/>
                </a:ext>
              </a:extLst>
            </p:cNvPr>
            <p:cNvSpPr txBox="1"/>
            <p:nvPr/>
          </p:nvSpPr>
          <p:spPr>
            <a:xfrm>
              <a:off x="0" y="0"/>
              <a:ext cx="7201498" cy="7828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920"/>
                </a:lnSpc>
              </a:pPr>
              <a:r>
                <a:rPr lang="en-US" sz="6600" b="1" dirty="0">
                  <a:solidFill>
                    <a:srgbClr val="FFFFFF"/>
                  </a:solidFill>
                  <a:latin typeface="Lato 2 Heavy"/>
                  <a:ea typeface="Lato 2 Heavy"/>
                  <a:cs typeface="Lato 2 Heavy"/>
                  <a:sym typeface="Lato 2 Heavy"/>
                </a:rPr>
                <a:t>Products </a:t>
              </a: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715885A0-7408-558D-83BB-F6110F57D880}"/>
                </a:ext>
              </a:extLst>
            </p:cNvPr>
            <p:cNvSpPr txBox="1"/>
            <p:nvPr/>
          </p:nvSpPr>
          <p:spPr>
            <a:xfrm>
              <a:off x="-18917" y="898142"/>
              <a:ext cx="6366187" cy="56566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800"/>
                </a:lnSpc>
              </a:pPr>
              <a:r>
                <a:rPr lang="en-GB" sz="3200" dirty="0">
                  <a:solidFill>
                    <a:srgbClr val="FFFFFF"/>
                  </a:solidFill>
                  <a:latin typeface="Lato 1"/>
                  <a:ea typeface="Lato 1"/>
                  <a:cs typeface="Lato 1"/>
                  <a:sym typeface="Lato 1"/>
                </a:rPr>
                <a:t>G</a:t>
              </a:r>
              <a:r>
                <a:rPr lang="en-US" sz="3200" dirty="0">
                  <a:solidFill>
                    <a:srgbClr val="FFFFFF"/>
                  </a:solidFill>
                  <a:latin typeface="Lato 1"/>
                  <a:ea typeface="Lato 1"/>
                  <a:cs typeface="Lato 1"/>
                  <a:sym typeface="Lato 1"/>
                </a:rPr>
                <a:t>umping to products, we had the chance to define our top racing horses, also the almost non-selling ones.</a:t>
              </a:r>
            </a:p>
            <a:p>
              <a:pPr algn="l">
                <a:lnSpc>
                  <a:spcPts val="480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Lato 1"/>
                  <a:ea typeface="Lato 1"/>
                  <a:cs typeface="Lato 1"/>
                  <a:sym typeface="Lato 1"/>
                </a:rPr>
                <a:t>Along with stock analysis aiming to improve inventory management and DOI of Investment.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2" y="28575"/>
            <a:ext cx="4343399" cy="10287000"/>
          </a:xfrm>
          <a:prstGeom prst="rect">
            <a:avLst/>
          </a:prstGeom>
          <a:solidFill>
            <a:srgbClr val="BD031C"/>
          </a:solidFill>
        </p:spPr>
        <p:txBody>
          <a:bodyPr/>
          <a:lstStyle/>
          <a:p>
            <a:endParaRPr lang="en-US" dirty="0"/>
          </a:p>
        </p:txBody>
      </p:sp>
      <p:grpSp>
        <p:nvGrpSpPr>
          <p:cNvPr id="11" name="Group 6">
            <a:extLst>
              <a:ext uri="{FF2B5EF4-FFF2-40B4-BE49-F238E27FC236}">
                <a16:creationId xmlns:a16="http://schemas.microsoft.com/office/drawing/2014/main" id="{29113EC3-E66E-51AF-2119-6B8BFCF9CB98}"/>
              </a:ext>
            </a:extLst>
          </p:cNvPr>
          <p:cNvGrpSpPr/>
          <p:nvPr/>
        </p:nvGrpSpPr>
        <p:grpSpPr>
          <a:xfrm>
            <a:off x="228600" y="1104900"/>
            <a:ext cx="4191001" cy="8685793"/>
            <a:chOff x="-455486" y="0"/>
            <a:chExt cx="7656984" cy="6711911"/>
          </a:xfrm>
        </p:grpSpPr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A47FB5D1-E745-4854-D313-F6E9C12B2FEE}"/>
                </a:ext>
              </a:extLst>
            </p:cNvPr>
            <p:cNvSpPr txBox="1"/>
            <p:nvPr/>
          </p:nvSpPr>
          <p:spPr>
            <a:xfrm>
              <a:off x="-455486" y="0"/>
              <a:ext cx="7656984" cy="14839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7920"/>
                </a:lnSpc>
              </a:pPr>
              <a:r>
                <a:rPr lang="en-US" sz="5400" b="1" dirty="0">
                  <a:solidFill>
                    <a:srgbClr val="FFFFFF"/>
                  </a:solidFill>
                  <a:latin typeface="Lato 2 Heavy"/>
                  <a:ea typeface="Lato 2 Heavy"/>
                  <a:cs typeface="Lato 2 Heavy"/>
                  <a:sym typeface="Lato 2 Heavy"/>
                </a:rPr>
                <a:t>History &amp; Future</a:t>
              </a: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D36ADD68-E37F-2146-747D-7DB0CDAABD2D}"/>
                </a:ext>
              </a:extLst>
            </p:cNvPr>
            <p:cNvSpPr txBox="1"/>
            <p:nvPr/>
          </p:nvSpPr>
          <p:spPr>
            <a:xfrm>
              <a:off x="-316268" y="1530965"/>
              <a:ext cx="6366188" cy="518094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800"/>
                </a:lnSpc>
              </a:pPr>
              <a:r>
                <a:rPr lang="en-GB" sz="3200" dirty="0">
                  <a:solidFill>
                    <a:srgbClr val="FFFFFF"/>
                  </a:solidFill>
                  <a:latin typeface="Lato 1"/>
                  <a:ea typeface="Lato 1"/>
                  <a:cs typeface="Lato 1"/>
                  <a:sym typeface="Lato 1"/>
                </a:rPr>
                <a:t>Having a final &amp; general look at our history, with a deep focus on changes happened trying to restore success gained in April-2018, aiming to retake the lead in such competitive industry.</a:t>
              </a:r>
              <a:endParaRPr lang="en-US" sz="3200" dirty="0">
                <a:solidFill>
                  <a:srgbClr val="FFFFFF"/>
                </a:solidFill>
                <a:latin typeface="Lato 1"/>
                <a:ea typeface="Lato 1"/>
                <a:cs typeface="Lato 1"/>
                <a:sym typeface="Lato 1"/>
              </a:endParaRPr>
            </a:p>
          </p:txBody>
        </p:sp>
      </p:grp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66F163B-293A-CABE-1A37-940C0FF33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1" y="28576"/>
            <a:ext cx="13944597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093C0-4FAB-03F1-76AC-6BD6BF645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F4C11FBF-CB32-32AA-403A-5FDDBD6966B4}"/>
              </a:ext>
            </a:extLst>
          </p:cNvPr>
          <p:cNvSpPr/>
          <p:nvPr/>
        </p:nvSpPr>
        <p:spPr>
          <a:xfrm>
            <a:off x="2" y="28575"/>
            <a:ext cx="4343399" cy="10287000"/>
          </a:xfrm>
          <a:prstGeom prst="rect">
            <a:avLst/>
          </a:prstGeom>
          <a:solidFill>
            <a:srgbClr val="BD031C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7AA174AC-057E-3099-FF60-88C4EDD4B9B6}"/>
              </a:ext>
            </a:extLst>
          </p:cNvPr>
          <p:cNvSpPr txBox="1"/>
          <p:nvPr/>
        </p:nvSpPr>
        <p:spPr>
          <a:xfrm>
            <a:off x="152400" y="4686300"/>
            <a:ext cx="4191001" cy="2026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6000" b="1" dirty="0">
                <a:solidFill>
                  <a:srgbClr val="FFFFFF"/>
                </a:solidFill>
                <a:latin typeface="Lato 2 Heavy"/>
                <a:ea typeface="Lato 2 Heavy"/>
                <a:cs typeface="Lato 2 Heavy"/>
                <a:sym typeface="Lato 2 Heavy"/>
              </a:rPr>
              <a:t>Any</a:t>
            </a:r>
            <a:r>
              <a:rPr lang="en-US" sz="7200" b="1" dirty="0">
                <a:solidFill>
                  <a:srgbClr val="FFFFFF"/>
                </a:solidFill>
                <a:latin typeface="Lato 2 Heavy"/>
                <a:ea typeface="Lato 2 Heavy"/>
                <a:cs typeface="Lato 2 Heavy"/>
                <a:sym typeface="Lato 2 Heavy"/>
              </a:rPr>
              <a:t> </a:t>
            </a:r>
            <a:r>
              <a:rPr lang="en-US" sz="6000" b="1" dirty="0">
                <a:solidFill>
                  <a:srgbClr val="FFFFFF"/>
                </a:solidFill>
                <a:latin typeface="Lato 2 Heavy"/>
                <a:ea typeface="Lato 2 Heavy"/>
                <a:cs typeface="Lato 2 Heavy"/>
                <a:sym typeface="Lato 2 Heavy"/>
              </a:rPr>
              <a:t>Questions</a:t>
            </a:r>
            <a:r>
              <a:rPr lang="en-US" sz="7200" b="1" dirty="0">
                <a:solidFill>
                  <a:srgbClr val="FFFFFF"/>
                </a:solidFill>
                <a:latin typeface="Lato 2 Heavy"/>
                <a:ea typeface="Lato 2 Heavy"/>
                <a:cs typeface="Lato 2 Heavy"/>
                <a:sym typeface="Lato 2 Heavy"/>
              </a:rPr>
              <a:t> </a:t>
            </a:r>
            <a:r>
              <a:rPr lang="en-US" sz="6000" b="1" dirty="0">
                <a:solidFill>
                  <a:srgbClr val="FFFFFF"/>
                </a:solidFill>
                <a:latin typeface="Lato 2 Heavy"/>
                <a:ea typeface="Lato 2 Heavy"/>
                <a:cs typeface="Lato 2 Heavy"/>
                <a:sym typeface="Lato 2 Heavy"/>
              </a:rPr>
              <a:t>?</a:t>
            </a:r>
            <a:endParaRPr lang="en-US" sz="7200" b="1" dirty="0">
              <a:solidFill>
                <a:srgbClr val="FFFFFF"/>
              </a:solidFill>
              <a:latin typeface="Lato 2 Heavy"/>
              <a:ea typeface="Lato 2 Heavy"/>
              <a:cs typeface="Lato 2 Heavy"/>
              <a:sym typeface="Lato 2 Heavy"/>
            </a:endParaRPr>
          </a:p>
        </p:txBody>
      </p:sp>
      <p:pic>
        <p:nvPicPr>
          <p:cNvPr id="5" name="Picture 4" descr="A white person sitting on a question mark&#10;&#10;Description automatically generated">
            <a:extLst>
              <a:ext uri="{FF2B5EF4-FFF2-40B4-BE49-F238E27FC236}">
                <a16:creationId xmlns:a16="http://schemas.microsoft.com/office/drawing/2014/main" id="{2041114D-BE9F-1713-9ED2-A9F17BE61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1" y="28575"/>
            <a:ext cx="13944599" cy="1022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230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37302-C851-414F-F8E4-2717AA540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2AD6DACD-4FDE-F52E-D166-5B407BE435CC}"/>
              </a:ext>
            </a:extLst>
          </p:cNvPr>
          <p:cNvSpPr/>
          <p:nvPr/>
        </p:nvSpPr>
        <p:spPr>
          <a:xfrm>
            <a:off x="2" y="28575"/>
            <a:ext cx="18287998" cy="10287000"/>
          </a:xfrm>
          <a:prstGeom prst="rect">
            <a:avLst/>
          </a:prstGeom>
          <a:solidFill>
            <a:srgbClr val="BD031C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4" name="Picture 3" descr="A thank you message on a red background&#10;&#10;Description automatically generated">
            <a:extLst>
              <a:ext uri="{FF2B5EF4-FFF2-40B4-BE49-F238E27FC236}">
                <a16:creationId xmlns:a16="http://schemas.microsoft.com/office/drawing/2014/main" id="{0182BA95-879C-CEDC-31AC-9B4F4A249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8287998" cy="1031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288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0" y="0"/>
            <a:ext cx="5401122" cy="10287000"/>
          </a:xfrm>
          <a:prstGeom prst="rect">
            <a:avLst/>
          </a:prstGeom>
          <a:solidFill>
            <a:srgbClr val="BD031C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714687" y="971452"/>
            <a:ext cx="5715136" cy="1722064"/>
            <a:chOff x="-418684" y="-76330"/>
            <a:chExt cx="7620182" cy="2296085"/>
          </a:xfrm>
        </p:grpSpPr>
        <p:sp>
          <p:nvSpPr>
            <p:cNvPr id="5" name="TextBox 5"/>
            <p:cNvSpPr txBox="1"/>
            <p:nvPr/>
          </p:nvSpPr>
          <p:spPr>
            <a:xfrm>
              <a:off x="-418684" y="-76330"/>
              <a:ext cx="7201498" cy="13507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920"/>
                </a:lnSpc>
              </a:pPr>
              <a:r>
                <a:rPr lang="en-US" sz="6600" b="1" dirty="0">
                  <a:solidFill>
                    <a:srgbClr val="FFFFFF"/>
                  </a:solidFill>
                  <a:latin typeface="Lato 2 Bold"/>
                  <a:ea typeface="Lato 2 Bold"/>
                  <a:cs typeface="Lato 2 Bold"/>
                  <a:sym typeface="Lato 2 Heavy"/>
                </a:rPr>
                <a:t>Overview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464740"/>
              <a:ext cx="7201498" cy="755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99514" y="3342771"/>
            <a:ext cx="4386920" cy="349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17443" lvl="1" indent="-358721" algn="l">
              <a:lnSpc>
                <a:spcPts val="5649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Lato 1"/>
                <a:ea typeface="Lato 1"/>
                <a:cs typeface="Lato 1"/>
                <a:sym typeface="Lato 1"/>
              </a:rPr>
              <a:t>About the project</a:t>
            </a:r>
          </a:p>
          <a:p>
            <a:pPr marL="717443" lvl="1" indent="-358721" algn="l">
              <a:lnSpc>
                <a:spcPts val="5649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Lato 1"/>
                <a:ea typeface="Lato 1"/>
                <a:cs typeface="Lato 1"/>
                <a:sym typeface="Lato 1"/>
              </a:rPr>
              <a:t>Objectives</a:t>
            </a:r>
          </a:p>
          <a:p>
            <a:pPr marL="717444" lvl="1" indent="-358722" algn="l">
              <a:lnSpc>
                <a:spcPts val="5649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Lato 1"/>
                <a:ea typeface="Lato 1"/>
                <a:cs typeface="Lato 1"/>
                <a:sym typeface="Lato 1"/>
              </a:rPr>
              <a:t>Tools</a:t>
            </a:r>
          </a:p>
          <a:p>
            <a:pPr marL="717444" lvl="1" indent="-358722" algn="l">
              <a:lnSpc>
                <a:spcPts val="5649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Lato 1"/>
                <a:ea typeface="Lato 1"/>
                <a:cs typeface="Lato 1"/>
                <a:sym typeface="Lato 1"/>
              </a:rPr>
              <a:t>Modeling </a:t>
            </a:r>
          </a:p>
          <a:p>
            <a:pPr marL="717444" lvl="1" indent="-358722" algn="l">
              <a:lnSpc>
                <a:spcPts val="5649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Lato 1"/>
                <a:ea typeface="Lato 1"/>
                <a:cs typeface="Lato 1"/>
                <a:sym typeface="Lato 1"/>
              </a:rPr>
              <a:t>Insights &amp;visuals </a:t>
            </a:r>
          </a:p>
        </p:txBody>
      </p:sp>
      <p:pic>
        <p:nvPicPr>
          <p:cNvPr id="10" name="Picture 9" descr="Professional bike rider rides bicycle">
            <a:extLst>
              <a:ext uri="{FF2B5EF4-FFF2-40B4-BE49-F238E27FC236}">
                <a16:creationId xmlns:a16="http://schemas.microsoft.com/office/drawing/2014/main" id="{9F3C740D-1E14-134F-DDFE-BC2E1F252E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122" y="0"/>
            <a:ext cx="12886877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03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376517" y="2552701"/>
            <a:ext cx="4728882" cy="4847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4160"/>
              </a:lnSpc>
              <a:spcBef>
                <a:spcPct val="0"/>
              </a:spcBef>
            </a:pPr>
            <a:r>
              <a:rPr lang="en-US" sz="3600" dirty="0">
                <a:solidFill>
                  <a:srgbClr val="FFFFFF"/>
                </a:solidFill>
                <a:latin typeface="Lato 1" panose="020B0604020202020204" charset="0"/>
                <a:ea typeface="Lato 1" panose="020B0604020202020204" charset="0"/>
                <a:cs typeface="Lato 1" panose="020B0604020202020204" charset="0"/>
                <a:sym typeface="Lato 1 Bold"/>
              </a:rPr>
              <a:t>The goal is to provide the bike store with accurate, real-time insights into its operations and help management make data-driven decisions to optimize revenue and efficiency.</a:t>
            </a:r>
          </a:p>
        </p:txBody>
      </p:sp>
      <p:pic>
        <p:nvPicPr>
          <p:cNvPr id="9" name="Picture 8" descr="Bicycle traffic light">
            <a:extLst>
              <a:ext uri="{FF2B5EF4-FFF2-40B4-BE49-F238E27FC236}">
                <a16:creationId xmlns:a16="http://schemas.microsoft.com/office/drawing/2014/main" id="{0DC477D5-8A41-0942-CC21-EA07F7D80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0"/>
            <a:ext cx="12877801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4064" y="0"/>
            <a:ext cx="5157536" cy="10287001"/>
          </a:xfrm>
          <a:prstGeom prst="rect">
            <a:avLst/>
          </a:prstGeom>
          <a:solidFill>
            <a:srgbClr val="BD031C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82388" y="524756"/>
            <a:ext cx="4876800" cy="907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5400" b="1" dirty="0">
                <a:solidFill>
                  <a:srgbClr val="FFFFFF"/>
                </a:solidFill>
                <a:latin typeface="Lato 2 Bold"/>
                <a:ea typeface="Lato 2 Bold"/>
                <a:cs typeface="Lato 2 Bold"/>
                <a:sym typeface="Lato 2 Heavy"/>
              </a:rPr>
              <a:t>Objective</a:t>
            </a:r>
          </a:p>
        </p:txBody>
      </p:sp>
      <p:pic>
        <p:nvPicPr>
          <p:cNvPr id="10" name="Picture 9" descr="A tablet with a graph on it and a pen on a piece of paper&#10;&#10;Description automatically generated">
            <a:extLst>
              <a:ext uri="{FF2B5EF4-FFF2-40B4-BE49-F238E27FC236}">
                <a16:creationId xmlns:a16="http://schemas.microsoft.com/office/drawing/2014/main" id="{98F5FB6E-9697-CE3A-385C-DFA045041C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016"/>
            <a:ext cx="13082335" cy="10280984"/>
          </a:xfrm>
          <a:prstGeom prst="rect">
            <a:avLst/>
          </a:prstGeom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C426C8DC-6796-4428-473B-E9FB43634616}"/>
              </a:ext>
            </a:extLst>
          </p:cNvPr>
          <p:cNvSpPr txBox="1"/>
          <p:nvPr/>
        </p:nvSpPr>
        <p:spPr>
          <a:xfrm>
            <a:off x="64994" y="1455349"/>
            <a:ext cx="4888006" cy="8309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17443" lvl="1" indent="-358721">
              <a:buFont typeface="Arial"/>
              <a:buChar char="•"/>
            </a:pPr>
            <a:r>
              <a:rPr lang="en-US" sz="3600" dirty="0">
                <a:solidFill>
                  <a:srgbClr val="FFFFFF"/>
                </a:solidFill>
                <a:latin typeface="Lato 1"/>
                <a:ea typeface="Lato 1"/>
                <a:cs typeface="Lato 1"/>
                <a:sym typeface="Lato 1"/>
              </a:rPr>
              <a:t>A growing bike store aims to manage its operations by implementing a relational database system. It sells a variety of bikes and  accessories. The business needs to analyze sales, manage inventory, handle customer orders, and ensure the smooth of day-to-day transactions.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3446" y="0"/>
            <a:ext cx="5231220" cy="10287000"/>
          </a:xfrm>
          <a:prstGeom prst="rect">
            <a:avLst/>
          </a:prstGeom>
          <a:solidFill>
            <a:srgbClr val="BD031C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438443" y="2585309"/>
            <a:ext cx="2884851" cy="2558190"/>
          </a:xfrm>
          <a:custGeom>
            <a:avLst/>
            <a:gdLst/>
            <a:ahLst/>
            <a:cxnLst/>
            <a:rect l="l" t="t" r="r" b="b"/>
            <a:pathLst>
              <a:path w="4556859" h="3510580">
                <a:moveTo>
                  <a:pt x="0" y="0"/>
                </a:moveTo>
                <a:lnTo>
                  <a:pt x="4556859" y="0"/>
                </a:lnTo>
                <a:lnTo>
                  <a:pt x="4556859" y="3510580"/>
                </a:lnTo>
                <a:lnTo>
                  <a:pt x="0" y="35105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59" r="-135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990600" y="1121734"/>
            <a:ext cx="2476500" cy="1013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b="1" dirty="0">
                <a:solidFill>
                  <a:schemeClr val="bg1"/>
                </a:solidFill>
                <a:latin typeface="Lato 2 Heavy"/>
                <a:ea typeface="Lato 2 Heavy"/>
                <a:cs typeface="Lato 2 Heavy"/>
                <a:sym typeface="Lato 2 Heavy"/>
              </a:rPr>
              <a:t>Tools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3157" y="2996383"/>
            <a:ext cx="4241243" cy="32009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68"/>
              </a:lnSpc>
            </a:pPr>
            <a:r>
              <a:rPr lang="en-US" sz="3200" dirty="0">
                <a:solidFill>
                  <a:schemeClr val="bg1"/>
                </a:solidFill>
              </a:rPr>
              <a:t>First, we used SQL to clean the data and transfer it to queries. Then, we used Power BI to visualize our queries and gain insights.</a:t>
            </a:r>
            <a:endParaRPr lang="en-US" sz="3200" dirty="0">
              <a:solidFill>
                <a:schemeClr val="bg1"/>
              </a:solidFill>
              <a:latin typeface="Lato 1"/>
              <a:ea typeface="Lato 1"/>
              <a:cs typeface="Lato 1"/>
              <a:sym typeface="Lato 1"/>
            </a:endParaRPr>
          </a:p>
        </p:txBody>
      </p:sp>
      <p:pic>
        <p:nvPicPr>
          <p:cNvPr id="11" name="Picture 10" descr="A green square with white x on it">
            <a:extLst>
              <a:ext uri="{FF2B5EF4-FFF2-40B4-BE49-F238E27FC236}">
                <a16:creationId xmlns:a16="http://schemas.microsoft.com/office/drawing/2014/main" id="{A5DDBE34-8D59-BD4D-9340-19BA214852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1" y="1943100"/>
            <a:ext cx="5486399" cy="3657599"/>
          </a:xfrm>
          <a:prstGeom prst="rect">
            <a:avLst/>
          </a:prstGeom>
        </p:spPr>
      </p:pic>
      <p:pic>
        <p:nvPicPr>
          <p:cNvPr id="13" name="Picture 12" descr="A yellow rectangular objects on a black background&#10;&#10;Description automatically generated">
            <a:extLst>
              <a:ext uri="{FF2B5EF4-FFF2-40B4-BE49-F238E27FC236}">
                <a16:creationId xmlns:a16="http://schemas.microsoft.com/office/drawing/2014/main" id="{EC5099A7-1258-BDA3-6877-78D04F7FC5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2480756"/>
            <a:ext cx="3685963" cy="266274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3446" y="38100"/>
            <a:ext cx="4052046" cy="10287000"/>
          </a:xfrm>
          <a:prstGeom prst="rect">
            <a:avLst/>
          </a:prstGeom>
          <a:solidFill>
            <a:srgbClr val="BD031C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81543" y="647700"/>
            <a:ext cx="3099858" cy="907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5400" b="1" dirty="0">
                <a:solidFill>
                  <a:schemeClr val="bg1"/>
                </a:solidFill>
                <a:latin typeface="Lato 2 Heavy"/>
                <a:ea typeface="Lato 2 Heavy"/>
                <a:cs typeface="Lato 2 Heavy"/>
                <a:sym typeface="Lato 2 Heavy"/>
              </a:rPr>
              <a:t>SQL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3157" y="2996383"/>
            <a:ext cx="3250643" cy="3184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68"/>
              </a:lnSpc>
            </a:pPr>
            <a:r>
              <a:rPr lang="en-US" sz="3200" dirty="0">
                <a:solidFill>
                  <a:schemeClr val="bg1"/>
                </a:solidFill>
                <a:latin typeface="Lato 1"/>
                <a:ea typeface="Lato 1"/>
                <a:cs typeface="Lato 1"/>
                <a:sym typeface="Lato 1"/>
              </a:rPr>
              <a:t>We used SQL to create</a:t>
            </a:r>
            <a:r>
              <a:rPr lang="en-US" sz="3200" dirty="0">
                <a:solidFill>
                  <a:schemeClr val="bg1"/>
                </a:solidFill>
                <a:latin typeface="Lato 1"/>
                <a:ea typeface="Lato 1"/>
                <a:cs typeface="Lato 1"/>
              </a:rPr>
              <a:t> structured tables to organize and store data efficiently for analysis.</a:t>
            </a:r>
            <a:endParaRPr lang="en-US" sz="3200" dirty="0">
              <a:solidFill>
                <a:schemeClr val="bg1"/>
              </a:solidFill>
              <a:latin typeface="Lato 1"/>
              <a:ea typeface="Lato 1"/>
              <a:cs typeface="Lato 1"/>
              <a:sym typeface="Lato 1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C40D3EF-FB61-9922-983C-BC3608E50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714" y="38100"/>
            <a:ext cx="14260286" cy="102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724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3446" y="38100"/>
            <a:ext cx="4052046" cy="10287000"/>
          </a:xfrm>
          <a:prstGeom prst="rect">
            <a:avLst/>
          </a:prstGeom>
          <a:solidFill>
            <a:srgbClr val="BD031C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81543" y="647700"/>
            <a:ext cx="3099858" cy="907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5400" b="1" dirty="0">
                <a:solidFill>
                  <a:schemeClr val="bg1"/>
                </a:solidFill>
                <a:latin typeface="Lato 2 Heavy"/>
                <a:ea typeface="Lato 2 Heavy"/>
                <a:cs typeface="Lato 2 Heavy"/>
                <a:sym typeface="Lato 2 Heavy"/>
              </a:rPr>
              <a:t>SQL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3157" y="2996383"/>
            <a:ext cx="3250643" cy="3723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68"/>
              </a:lnSpc>
            </a:pPr>
            <a:r>
              <a:rPr lang="en-US" sz="3200" dirty="0">
                <a:solidFill>
                  <a:schemeClr val="bg1"/>
                </a:solidFill>
                <a:latin typeface="Lato 1"/>
                <a:ea typeface="Lato 1"/>
                <a:cs typeface="Lato 1"/>
                <a:sym typeface="Lato 1"/>
              </a:rPr>
              <a:t>Then we implement</a:t>
            </a:r>
            <a:r>
              <a:rPr lang="en-US" sz="3200" dirty="0">
                <a:solidFill>
                  <a:schemeClr val="bg1"/>
                </a:solidFill>
                <a:latin typeface="Lato 1"/>
                <a:ea typeface="Lato 1"/>
                <a:cs typeface="Lato 1"/>
              </a:rPr>
              <a:t> a bulk insert statement to efficiently populate the tables with large datasets.</a:t>
            </a:r>
            <a:endParaRPr lang="en-US" sz="3200" dirty="0">
              <a:solidFill>
                <a:schemeClr val="bg1"/>
              </a:solidFill>
              <a:latin typeface="Lato 1"/>
              <a:ea typeface="Lato 1"/>
              <a:cs typeface="Lato 1"/>
              <a:sym typeface="Lato 1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6C8AE32-1588-A627-D1F0-B27C1138A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618" y="0"/>
            <a:ext cx="14233381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12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3446" y="38100"/>
            <a:ext cx="4052046" cy="10287000"/>
          </a:xfrm>
          <a:prstGeom prst="rect">
            <a:avLst/>
          </a:prstGeom>
          <a:solidFill>
            <a:srgbClr val="BD031C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81543" y="647700"/>
            <a:ext cx="3099858" cy="1920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5400" b="1" dirty="0">
                <a:solidFill>
                  <a:schemeClr val="bg1"/>
                </a:solidFill>
                <a:latin typeface="Lato 2 Heavy"/>
                <a:ea typeface="Lato 2 Heavy"/>
                <a:cs typeface="Lato 2 Heavy"/>
                <a:sym typeface="Lato 2 Heavy"/>
              </a:rPr>
              <a:t>Data Modeling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3157" y="2996383"/>
            <a:ext cx="3250643" cy="4800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68"/>
              </a:lnSpc>
            </a:pPr>
            <a:r>
              <a:rPr lang="en-US" sz="3200" dirty="0">
                <a:solidFill>
                  <a:schemeClr val="bg1"/>
                </a:solidFill>
                <a:latin typeface="Lato 1"/>
                <a:ea typeface="Lato 1"/>
                <a:cs typeface="Lato 1"/>
                <a:sym typeface="Lato 1"/>
              </a:rPr>
              <a:t>We used snowflake schema with orders as fact table, relations between tables are created based on primary and secondary keys.</a:t>
            </a:r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3EB93E9A-E8DD-B8CA-AC93-CECB164D8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627" y="0"/>
            <a:ext cx="14216373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16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0" y="0"/>
            <a:ext cx="4419600" cy="10287000"/>
          </a:xfrm>
          <a:prstGeom prst="rect">
            <a:avLst/>
          </a:prstGeom>
          <a:solidFill>
            <a:srgbClr val="BD031C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477907" y="1104900"/>
            <a:ext cx="3941694" cy="6137880"/>
            <a:chOff x="0" y="0"/>
            <a:chExt cx="7201498" cy="4743023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7201498" cy="713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920"/>
                </a:lnSpc>
              </a:pPr>
              <a:r>
                <a:rPr lang="en-US" sz="5400" b="1" dirty="0">
                  <a:solidFill>
                    <a:srgbClr val="FFFFFF"/>
                  </a:solidFill>
                  <a:latin typeface="Lato 2 Heavy"/>
                  <a:ea typeface="Lato 2 Heavy"/>
                  <a:cs typeface="Lato 2 Heavy"/>
                  <a:sym typeface="Lato 2 Heavy"/>
                </a:rPr>
                <a:t>SALES</a:t>
              </a:r>
              <a:endParaRPr lang="en-US" sz="6600" b="1" dirty="0">
                <a:solidFill>
                  <a:srgbClr val="FFFFFF"/>
                </a:solidFill>
                <a:latin typeface="Lato 2 Heavy"/>
                <a:ea typeface="Lato 2 Heavy"/>
                <a:cs typeface="Lato 2 Heavy"/>
                <a:sym typeface="Lato 2 Heavy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" y="1464740"/>
              <a:ext cx="6366187" cy="32782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80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Lato 1"/>
                  <a:ea typeface="Lato 1"/>
                  <a:cs typeface="Lato 1"/>
                  <a:sym typeface="Lato 1"/>
                </a:rPr>
                <a:t>Starting with sales overview, showing  the total sales ,</a:t>
              </a:r>
            </a:p>
            <a:p>
              <a:pPr algn="l">
                <a:lnSpc>
                  <a:spcPts val="480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Lato 1"/>
                  <a:ea typeface="Lato 1"/>
                  <a:cs typeface="Lato 1"/>
                  <a:sym typeface="Lato 1"/>
                </a:rPr>
                <a:t>top 5 product sold ,</a:t>
              </a:r>
            </a:p>
            <a:p>
              <a:pPr algn="l">
                <a:lnSpc>
                  <a:spcPts val="480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Lato 1"/>
                  <a:ea typeface="Lato 1"/>
                  <a:cs typeface="Lato 1"/>
                  <a:sym typeface="Lato 1"/>
                </a:rPr>
                <a:t>sales for each category, sales trend over time.</a:t>
              </a:r>
            </a:p>
          </p:txBody>
        </p:sp>
      </p:grpSp>
      <p:pic>
        <p:nvPicPr>
          <p:cNvPr id="12" name="Picture 11" descr="A computer screen shot of a graph&#10;&#10;Description automatically generated">
            <a:extLst>
              <a:ext uri="{FF2B5EF4-FFF2-40B4-BE49-F238E27FC236}">
                <a16:creationId xmlns:a16="http://schemas.microsoft.com/office/drawing/2014/main" id="{74880D80-F139-27FF-A0DF-940A7832C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0"/>
            <a:ext cx="13978478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507</TotalTime>
  <Words>399</Words>
  <Application>Microsoft Office PowerPoint</Application>
  <PresentationFormat>Custom</PresentationFormat>
  <Paragraphs>49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Tahoma</vt:lpstr>
      <vt:lpstr>Arial</vt:lpstr>
      <vt:lpstr>Lato 1</vt:lpstr>
      <vt:lpstr>Canva Sans</vt:lpstr>
      <vt:lpstr>Codec Pro ExtraBold</vt:lpstr>
      <vt:lpstr>Calibri</vt:lpstr>
      <vt:lpstr>Lato 2 Heavy</vt:lpstr>
      <vt:lpstr>Lato 2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2024</dc:title>
  <cp:lastModifiedBy>Ebrahim Magdy</cp:lastModifiedBy>
  <cp:revision>27</cp:revision>
  <dcterms:created xsi:type="dcterms:W3CDTF">2006-08-16T00:00:00Z</dcterms:created>
  <dcterms:modified xsi:type="dcterms:W3CDTF">2024-10-14T17:52:46Z</dcterms:modified>
  <dc:identifier>DAGTSoKY2qU</dc:identifier>
</cp:coreProperties>
</file>